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88" r:id="rId4"/>
    <p:sldId id="289" r:id="rId5"/>
    <p:sldId id="290" r:id="rId6"/>
    <p:sldId id="291" r:id="rId7"/>
    <p:sldId id="292" r:id="rId8"/>
    <p:sldId id="293" r:id="rId9"/>
    <p:sldId id="294" r:id="rId10"/>
    <p:sldId id="299" r:id="rId11"/>
    <p:sldId id="300" r:id="rId12"/>
    <p:sldId id="295" r:id="rId13"/>
    <p:sldId id="296" r:id="rId14"/>
    <p:sldId id="298" r:id="rId15"/>
    <p:sldId id="297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5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D411C2-BDA8-4A16-ABF5-396F47690328}" v="26" dt="2021-11-13T05:23:26.5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7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FFDDEB-F027-47BD-9546-129F7E451D3D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3ED50-4644-4F63-BB39-EEFA83DA3195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1880" y="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E3DC98-1101-4157-A98A-255720458959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680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2937D8-75D2-47D4-80E8-02A9BFCB24BF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1880" y="868680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1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fld id="{9BD41EDB-D338-4A2F-966B-157BB5470003}" type="slidenum">
              <a:t>‹#›</a:t>
            </a:fld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865251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52DAC9-4DB7-425E-8FE7-549CCE27EC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0" y="694800"/>
            <a:ext cx="360" cy="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7230DD-B64F-42B9-BDF3-F19F9EB24BAC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799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compatLnSpc="1"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44408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rtl="0" hangingPunct="1">
      <a:lnSpc>
        <a:spcPct val="100000"/>
      </a:lnSpc>
      <a:spcBef>
        <a:spcPts val="448"/>
      </a:spcBef>
      <a:spcAft>
        <a:spcPts val="0"/>
      </a:spcAft>
      <a:tabLst>
        <a:tab pos="0" algn="l"/>
        <a:tab pos="914400" algn="l"/>
        <a:tab pos="1828800" algn="l"/>
        <a:tab pos="2743199" algn="l"/>
        <a:tab pos="3657600" algn="l"/>
        <a:tab pos="4572000" algn="l"/>
        <a:tab pos="5486399" algn="l"/>
        <a:tab pos="6400799" algn="l"/>
        <a:tab pos="7315200" algn="l"/>
        <a:tab pos="8229600" algn="l"/>
        <a:tab pos="9144000" algn="l"/>
        <a:tab pos="10058400" algn="l"/>
      </a:tabLst>
      <a:defRPr lang="el-GR" sz="1200" b="0" i="0" u="none" strike="noStrike" cap="none" baseline="0">
        <a:ln>
          <a:noFill/>
        </a:ln>
        <a:solidFill>
          <a:srgbClr val="000000"/>
        </a:solidFill>
        <a:highlight>
          <a:scrgbClr r="0" g="0" b="0">
            <a:alpha val="0"/>
          </a:scrgbClr>
        </a:highlight>
        <a:latin typeface="Arial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9C7C0A-5E25-4AD3-8351-54D7292744D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75A47E-B357-45AD-B718-75A69064E9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l-G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B21421-6534-4BC9-B175-4D1A8D42C32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523D7B-C0B9-46F5-91DF-3A32C52FE3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l-G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835CD-B405-429B-A5AC-956928FDD8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5E8D6E-1692-44E9-AC67-CA291B2F6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B6599-F945-428F-A07E-32055C14D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1DFC0-6538-419F-80B7-1B0947FB1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0B5B3-E0C5-4824-B696-68F977B7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3F46789-7097-4E54-97C9-2935AD42E2E4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9096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F5CE5-B6A6-49B5-9D0F-679E60566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E6976B-1A65-4A87-91FB-3CD08C85F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0AD3D-CD00-4904-9E6B-AF5F11F47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C1B57-BA21-42C9-954B-360FEFFC6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E7009-7CF5-4EB4-9C6F-859E3DB99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3122A17-CF53-485D-9A5F-EA2F0B8E6C4A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26858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5FD410-9AE1-4EF2-B0C2-6A5F5B6C96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4716C7-40F2-4FAD-B4E2-C5B645611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1E691-55C4-4A0D-910B-8D3944BC5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A6189-7EFB-4557-9ABC-3B16C9104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1D0F2-E68B-4EC1-A473-4897777F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B918293-3856-4400-9817-878B68948FB6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25893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8B3F6-C20C-4FDA-8E57-5071E689D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FCDD2-30F5-4CBA-84E7-2100E9206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37E13-CA2E-4444-8632-DF0008FDF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06353-CD41-4CEB-BBAA-B796F42A4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2D022-C67C-4C22-8FBF-C2AF77E2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F78997B-1348-4AFA-8292-69D493359387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44578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1BDF6-2C17-448B-B4B0-B0D2D6431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309727-C41F-46C5-B678-1F7F7184B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C9D02-D4FF-4865-AB59-DB34B1302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FA713-CE7F-4E60-9FBE-4931116AC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9A358-187D-459A-8E0A-C2035CADB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1D83B52-FD14-45B3-8B7E-94B53A47C828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16704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4648-8B3A-4632-B309-CCE75492C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492C0-084F-4051-B2FE-0A21CCB9CD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1B6B6-94DE-48EB-9ADC-2CA74276D4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EABB84-755B-4CD4-BADA-0D3C7383C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66A2CB-AFEF-4064-BDDB-C74D20CF9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F22A15-D8BA-4047-AA6F-677DF134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5F4F53-EDD5-470B-B835-76540A23BF6A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92772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9D0D4-064A-4076-AD21-D117B0340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87A9AA-89EC-4E90-A77E-B250A079B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F8A6CA-0761-4C6A-A1FD-E47BC2291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BD8B3D-09CA-40A7-9C3E-11FF3627F1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133A4A-1715-4E68-ABD0-6FF24BECF2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133FC1-1332-4BB7-AE9A-F5CD2B7C1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4D5B3B-227C-4506-9D4E-1051B460E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E82633-D205-4EA5-A39B-1532F6593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CAEA077-0ADE-4A1C-8CE5-4CB18F676E33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00236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CFA10-F4A6-451D-963A-C45625559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93B8D8-E0C0-44E5-96B2-C7308ADFF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0D75E0-F3D4-4DBC-BFE2-71A4880D3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D37329-AC8F-424C-BCC4-BD351F58A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3300923-558C-4BEC-99E0-31DD204308D3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00148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6C8C53-EE3D-4ACA-9098-6841793D1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BC2498-A994-4E51-BB87-DA287755A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5BC3D-B7BB-485C-93E0-B3C52978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9D4F15B-AE11-4E45-BE58-18A87DB27991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429004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F9D75-E578-4E16-87C5-952AAAAC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3E4C5-D929-44C5-85E8-C0A579574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E1F2A4-81CB-439F-BACC-FC81A5C4A4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25194C-E475-46B5-A3F3-DDE16E55F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757B05-D996-43CE-91E9-F6FB15243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12EE7A-352E-4526-9348-33EB04C6B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E4DDEF9-1B44-41E5-B5FC-1419DAAB79D0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66508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243D8-5073-4596-BDCD-4BED8217C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D654C5-F5CD-4FCC-ADCC-F10B5AD872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0DB2B3-777F-402F-80F4-CBAAB4B66B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9900C-4E55-49FD-88C8-3D7DF937B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838B4E-0FCB-45D5-AA3A-1C72FD13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2A4682-CE66-4EE5-8C15-48F6FE142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C27275D-8151-456B-AC24-4FD473C49EFA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39150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C4DCAF-4406-44AE-AD97-6AA1F11EED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0000" tIns="46800" rIns="90000" bIns="46800" anchor="ctr" anchorCtr="0" compatLnSpc="1"/>
          <a:lstStyle/>
          <a:p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E328E6-8C04-498C-B956-73E1567C5C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20"/>
          </a:xfrm>
          <a:prstGeom prst="rect">
            <a:avLst/>
          </a:prstGeom>
          <a:noFill/>
          <a:ln>
            <a:noFill/>
          </a:ln>
        </p:spPr>
        <p:txBody>
          <a:bodyPr vert="horz" lIns="90000" tIns="46800" rIns="90000" bIns="4680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D1E76-3193-4039-B3FA-7696204B66E8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456839" y="6244920"/>
            <a:ext cx="2133720" cy="476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baseline="0"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2EB32-B792-42F8-98C4-C476D958D0B7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124079" y="6244920"/>
            <a:ext cx="2895839" cy="476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baseline="0"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38EC7-7A3B-45C6-A56A-E8D4D698BA1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6552719" y="6244920"/>
            <a:ext cx="2133720" cy="476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baseline="0"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fld id="{82F7A6C7-C5E5-450E-B903-01414A4A8317}" type="slidenum"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indent="0" algn="ctr" rtl="0" hangingPunct="1">
        <a:lnSpc>
          <a:spcPct val="100000"/>
        </a:lnSpc>
        <a:spcBef>
          <a:spcPts val="0"/>
        </a:spcBef>
        <a:spcAft>
          <a:spcPts val="0"/>
        </a:spcAft>
        <a:tabLst>
          <a:tab pos="0" algn="l"/>
          <a:tab pos="914400" algn="l"/>
          <a:tab pos="1828800" algn="l"/>
          <a:tab pos="2743199" algn="l"/>
          <a:tab pos="3657600" algn="l"/>
          <a:tab pos="4572000" algn="l"/>
          <a:tab pos="5486399" algn="l"/>
          <a:tab pos="6400799" algn="l"/>
          <a:tab pos="7315200" algn="l"/>
          <a:tab pos="8229600" algn="l"/>
          <a:tab pos="9144000" algn="l"/>
          <a:tab pos="10058400" algn="l"/>
        </a:tabLst>
        <a:defRPr lang="el-GR" sz="4400" b="0" i="0" u="none" strike="noStrike" cap="none" baseline="0">
          <a:ln>
            <a:noFill/>
          </a:ln>
          <a:solidFill>
            <a:srgbClr val="CCFFFF"/>
          </a:solidFill>
          <a:highlight>
            <a:scrgbClr r="0" g="0" b="0">
              <a:alpha val="0"/>
            </a:scrgbClr>
          </a:highlight>
          <a:latin typeface="Arial" pitchFamily="2"/>
          <a:cs typeface="Arial" pitchFamily="2"/>
        </a:defRPr>
      </a:lvl1pPr>
    </p:titleStyle>
    <p:bodyStyle>
      <a:lvl1pPr marL="0" marR="0" indent="0" algn="l" rtl="0" hangingPunct="1">
        <a:lnSpc>
          <a:spcPct val="100000"/>
        </a:lnSpc>
        <a:spcBef>
          <a:spcPts val="799"/>
        </a:spcBef>
        <a:spcAft>
          <a:spcPts val="0"/>
        </a:spcAft>
        <a:tabLst>
          <a:tab pos="571320" algn="l"/>
          <a:tab pos="1485719" algn="l"/>
          <a:tab pos="2400119" algn="l"/>
          <a:tab pos="3314519" algn="l"/>
          <a:tab pos="4228919" algn="l"/>
          <a:tab pos="5143320" algn="l"/>
          <a:tab pos="6057720" algn="l"/>
          <a:tab pos="6972120" algn="l"/>
          <a:tab pos="7886520" algn="l"/>
          <a:tab pos="8800920" algn="l"/>
          <a:tab pos="9715320" algn="l"/>
        </a:tabLst>
        <a:defRPr lang="el-GR" sz="3200" b="0" i="0" u="none" strike="noStrike" cap="none" baseline="0">
          <a:ln>
            <a:noFill/>
          </a:ln>
          <a:solidFill>
            <a:srgbClr val="FFFFFF"/>
          </a:solidFill>
          <a:highlight>
            <a:scrgbClr r="0" g="0" b="0">
              <a:alpha val="0"/>
            </a:scrgbClr>
          </a:highlight>
          <a:latin typeface="Arial" pitchFamily="2"/>
          <a:cs typeface="Arial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4009CE-6FDE-429A-9D40-ABD3E4E95F7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6000" y="503999"/>
            <a:ext cx="8640000" cy="1706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00EDABD-07E3-4EB3-B3B7-6A3F000C1CA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2000" y="5082120"/>
            <a:ext cx="8348400" cy="1469880"/>
          </a:xfrm>
        </p:spPr>
        <p:txBody>
          <a:bodyPr wrap="square">
            <a:noAutofit/>
          </a:bodyPr>
          <a:lstStyle/>
          <a:p>
            <a:pPr lvl="0"/>
            <a:r>
              <a:rPr lang="el-GR" sz="3200">
                <a:solidFill>
                  <a:srgbClr val="FFFF00"/>
                </a:solidFill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http://www.schoolspace.gr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D81BCA-7FD3-463E-9DD8-8D777B26216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88000" y="4650120"/>
            <a:ext cx="8348400" cy="1469880"/>
          </a:xfrm>
        </p:spPr>
        <p:txBody>
          <a:bodyPr wrap="square">
            <a:noAutofit/>
          </a:bodyPr>
          <a:lstStyle/>
          <a:p>
            <a:pPr lvl="0"/>
            <a:r>
              <a:rPr lang="el-GR" sz="3200">
                <a:solidFill>
                  <a:srgbClr val="FFFF00"/>
                </a:solidFill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facebook.com/schoolspace.chania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5735F2-12BB-4F09-A416-1E8073C0D9D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720" y="2668680"/>
            <a:ext cx="8568000" cy="1611360"/>
          </a:xfrm>
        </p:spPr>
        <p:txBody>
          <a:bodyPr wrap="square">
            <a:noAutofit/>
          </a:bodyPr>
          <a:lstStyle/>
          <a:p>
            <a:pPr lvl="0"/>
            <a:r>
              <a:rPr lang="el-GR" dirty="0"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Ολοκληρωμένα Κυκλώματα (</a:t>
            </a:r>
            <a:r>
              <a:rPr lang="en-US" dirty="0"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ICs)</a:t>
            </a:r>
            <a:br>
              <a:rPr lang="en-US" dirty="0"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</a:br>
            <a:r>
              <a:rPr lang="el-GR" dirty="0"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Συνδυάζοντας Εξαρτήματα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8CFAC4-F8E3-4BC2-8693-5AE54FBF38FE}"/>
              </a:ext>
            </a:extLst>
          </p:cNvPr>
          <p:cNvSpPr/>
          <p:nvPr/>
        </p:nvSpPr>
        <p:spPr>
          <a:xfrm>
            <a:off x="97654" y="248574"/>
            <a:ext cx="8966447" cy="632090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514ABA8-5161-4577-80ED-8F9CE518C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50" y="1046030"/>
            <a:ext cx="8554900" cy="472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2DC396-CFCB-40B6-99DF-F7C737A8D261}"/>
              </a:ext>
            </a:extLst>
          </p:cNvPr>
          <p:cNvSpPr txBox="1"/>
          <p:nvPr/>
        </p:nvSpPr>
        <p:spPr>
          <a:xfrm>
            <a:off x="1220679" y="5847581"/>
            <a:ext cx="73462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/>
              <a:t>By Wdwd - Own work, CC BY 3.0, https://commons.wikimedia.org/w/index.php?curid=18069978</a:t>
            </a:r>
          </a:p>
        </p:txBody>
      </p:sp>
    </p:spTree>
    <p:extLst>
      <p:ext uri="{BB962C8B-B14F-4D97-AF65-F5344CB8AC3E}">
        <p14:creationId xmlns:p14="http://schemas.microsoft.com/office/powerpoint/2010/main" val="1654740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53AD4A4-1453-4D68-A6AA-34DBC77C9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765" y="193692"/>
            <a:ext cx="6340026" cy="611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3C4267-404D-44AA-BCC8-42520237FED5}"/>
              </a:ext>
            </a:extLst>
          </p:cNvPr>
          <p:cNvSpPr txBox="1"/>
          <p:nvPr/>
        </p:nvSpPr>
        <p:spPr>
          <a:xfrm>
            <a:off x="189570" y="6273225"/>
            <a:ext cx="9143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600" dirty="0">
                <a:solidFill>
                  <a:schemeClr val="bg1"/>
                </a:solidFill>
              </a:rPr>
              <a:t>By ZeptoBars - http://zeptobars.ru/en/read/NXP-7555-555-timer, CC BY 3.0, https://commons.wikimedia.org/w/index.php?curid=33491791</a:t>
            </a:r>
          </a:p>
        </p:txBody>
      </p:sp>
    </p:spTree>
    <p:extLst>
      <p:ext uri="{BB962C8B-B14F-4D97-AF65-F5344CB8AC3E}">
        <p14:creationId xmlns:p14="http://schemas.microsoft.com/office/powerpoint/2010/main" val="1621191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8623B5-74F0-498E-BBB8-8139F3119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26" y="217488"/>
            <a:ext cx="8706337" cy="64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40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C95C87-9AA1-4B16-AFB9-FBFC3AE5C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61" y="254603"/>
            <a:ext cx="8784000" cy="635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554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973553C-CC33-4FC2-8AD3-B9E00CB6EA14}"/>
              </a:ext>
            </a:extLst>
          </p:cNvPr>
          <p:cNvSpPr/>
          <p:nvPr/>
        </p:nvSpPr>
        <p:spPr>
          <a:xfrm>
            <a:off x="168675" y="204048"/>
            <a:ext cx="4221333" cy="122525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LED Tester</a:t>
            </a:r>
          </a:p>
          <a:p>
            <a:pPr algn="ctr"/>
            <a:r>
              <a:rPr lang="el-GR" sz="2400" dirty="0"/>
              <a:t>Ένα μικρό </a:t>
            </a:r>
            <a:r>
              <a:rPr lang="en-US" sz="2400" dirty="0"/>
              <a:t>Project</a:t>
            </a:r>
            <a:endParaRPr lang="el-GR" sz="24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F2BB26F-AC20-4176-B391-4FF4E03783AA}"/>
              </a:ext>
            </a:extLst>
          </p:cNvPr>
          <p:cNvSpPr/>
          <p:nvPr/>
        </p:nvSpPr>
        <p:spPr>
          <a:xfrm>
            <a:off x="168675" y="2310273"/>
            <a:ext cx="4221333" cy="1225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/>
              <a:t>Δοκιμάζει </a:t>
            </a:r>
            <a:r>
              <a:rPr lang="en-US" sz="2400" dirty="0"/>
              <a:t>LED</a:t>
            </a:r>
          </a:p>
          <a:p>
            <a:pPr algn="ctr"/>
            <a:r>
              <a:rPr lang="el-GR" sz="2400" dirty="0"/>
              <a:t>Αναβοσβήνοντας το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61D3149-4F76-477A-940F-B3C76FDCC431}"/>
              </a:ext>
            </a:extLst>
          </p:cNvPr>
          <p:cNvSpPr/>
          <p:nvPr/>
        </p:nvSpPr>
        <p:spPr>
          <a:xfrm>
            <a:off x="168675" y="4416499"/>
            <a:ext cx="4221333" cy="122525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/>
              <a:t>Με όποια φορά και να το συνδέσουμε!!!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5C02D15-2344-4DD4-8461-C8F297CEFD28}"/>
              </a:ext>
            </a:extLst>
          </p:cNvPr>
          <p:cNvSpPr/>
          <p:nvPr/>
        </p:nvSpPr>
        <p:spPr>
          <a:xfrm>
            <a:off x="168675" y="5995842"/>
            <a:ext cx="8642413" cy="52688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/>
              <a:t>Με μια μικρή μετατροπή θα μας δειχνει και το (+) και (-)</a:t>
            </a:r>
          </a:p>
        </p:txBody>
      </p:sp>
      <p:pic>
        <p:nvPicPr>
          <p:cNvPr id="1026" name="Picture 2" descr="https://lh3.googleusercontent.com/EVzF6ICMqTAS-H1Yhl7DE20OhO8gD6p5YgzYUwbP9GxzGuEAWk2LbjrlGk2o17briCBDm7IhCr1DQmN3zv5E2qDx8P0zjjg9LkKO8g-8EOBMQs0lJxAixM_GcbWVHlnAck_Hm03OTnQsW9lVV-58Q8wETQUYGY8IwEjN4rgdAXEZzdgklqbth_yv-a-v-LJh-Ci97WLVKqK4AUUGezk_P4OBK9SbyINScR5O93JGn2cE2ltstRwYEJObZg8Bu0a-Q67uFVmCMjHczmFMX6gKmo2u_V3Agd9PDSwrYmEl_NqFHdCkh5p_lKWJzMWn8sXSyrMSkX18Apbu3hG2AEINWNMuff3u47gJrmZB0XperDz_0vEboIL_M3Q10ra0PTE_VbeMmG8IAGZktvi5pQPLvcUrvzrCAsw36n8XJXOLD-nym3HEhpkpGLWsrgrJItF-3SgB8XF5V0W397LYNCAPObgjj8izXKQrL42swkAVfNj0s7LadRn4gD6IZuA4CS5UfAzU4nvzKpgqUG5kq_gXwObYApVZahkS_mMNUf3HWgF7c8GNYqNQ3Ks8E25DggQwcoAOY_4__cw4_VeyzQ5Aj3U66xef1MTixnxdPh1A6RS5BeeVxeqEi9WjXCn5A67al3LXexran57dM25b-28enQ7rdzNO3aaEVpMEztOBMH4hZ5gESdlRRbTo=w1250-h938-no">
            <a:extLst>
              <a:ext uri="{FF2B5EF4-FFF2-40B4-BE49-F238E27FC236}">
                <a16:creationId xmlns:a16="http://schemas.microsoft.com/office/drawing/2014/main" id="{139AACF6-48E9-4CEF-A029-34DC3D99B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134" y="204048"/>
            <a:ext cx="3697712" cy="27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OGZOmw-9oJexR_OaYsgkdpBBi7hLGWTG9IxRbjZKaXmNfcWTqa7ei2oXHMjcY39pA71OOI-t_ZXqzXzaX7cq-PhwLktioNgkm-xlxXmosnM1Od1Mx8xOzRw6I39Hx2PEa7unjKbsrKF4WFzC9POfS6oN5f9iZ152ybvh89GBhDgkFOepd_DR1bJVtN6wHfXRto2AQXn_2-Y1VFqU6-rPBB0LC1Eew86V4x8WxepBW61dYvGMJM6Do4KaePylqon2m3RexQg2v4xjKw4rzHSYLmFo3aaYvcyviB5g9kJ8WUrDP2SjzT7RsQEgn1expLp9NP0_gUWgMKbqyNF7r3P0WeEZMUgn6OxFJ9J9n4OtZedbun-hWR481xwatLFHv52up6FwsFuZaUNxPNybcQXdf8JWuj7NJ6AFz663a3Xrgo1teQsrfvsn6PFxIdgLeq2f79Zq-0-pkdtYV7RuHWEGyYVGqCciu8IVgC5LVw7ZTSuzXTi_AxRFAQLJijISgTQblgWvmlRyMLutbRf7q08LjFdEHpYgX28Hcl625cb7xQShi3BLNLtgWMa6rKunzX06iX-za9IdG2jpMzLgK6L7wLLt2OZ6cKNbcFzWPAj6IRgJWy_PaCmJMHSkDhbbKChig3bLd5HE70YIuBGUs32DFm1Dx5emTXT8BTAmZGDL6Bsw1ennij8uOq8L=w1250-h938-no">
            <a:extLst>
              <a:ext uri="{FF2B5EF4-FFF2-40B4-BE49-F238E27FC236}">
                <a16:creationId xmlns:a16="http://schemas.microsoft.com/office/drawing/2014/main" id="{0A1BDABA-5A50-49B3-82E7-1C2270325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134" y="3030499"/>
            <a:ext cx="3697712" cy="27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008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966B24-5490-45DB-A3B4-C619B0D75A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4" t="7687" r="2336" b="1197"/>
          <a:stretch/>
        </p:blipFill>
        <p:spPr>
          <a:xfrm>
            <a:off x="180000" y="406897"/>
            <a:ext cx="8784000" cy="604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351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200353C-A10A-4187-B444-483C5AD4A533}"/>
              </a:ext>
            </a:extLst>
          </p:cNvPr>
          <p:cNvSpPr/>
          <p:nvPr/>
        </p:nvSpPr>
        <p:spPr>
          <a:xfrm>
            <a:off x="79900" y="319596"/>
            <a:ext cx="8984202" cy="632480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026" name="Picture 2" descr="Αποτέλεσμα εικόνας για bc547">
            <a:extLst>
              <a:ext uri="{FF2B5EF4-FFF2-40B4-BE49-F238E27FC236}">
                <a16:creationId xmlns:a16="http://schemas.microsoft.com/office/drawing/2014/main" id="{920360C7-375F-49FA-B958-D65510882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66" y="831956"/>
            <a:ext cx="2857500" cy="1838325"/>
          </a:xfrm>
          <a:prstGeom prst="rect">
            <a:avLst/>
          </a:prstGeom>
          <a:noFill/>
        </p:spPr>
      </p:pic>
      <p:pic>
        <p:nvPicPr>
          <p:cNvPr id="1028" name="Picture 4" descr="Αποτέλεσμα εικόνας για resistor">
            <a:extLst>
              <a:ext uri="{FF2B5EF4-FFF2-40B4-BE49-F238E27FC236}">
                <a16:creationId xmlns:a16="http://schemas.microsoft.com/office/drawing/2014/main" id="{03635356-9860-4D7A-BA6D-BF3C5AB92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5" b="39078"/>
          <a:stretch/>
        </p:blipFill>
        <p:spPr bwMode="auto">
          <a:xfrm rot="19712118">
            <a:off x="4289542" y="1219335"/>
            <a:ext cx="4222729" cy="131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Αποτέλεσμα εικόνας για diode">
            <a:extLst>
              <a:ext uri="{FF2B5EF4-FFF2-40B4-BE49-F238E27FC236}">
                <a16:creationId xmlns:a16="http://schemas.microsoft.com/office/drawing/2014/main" id="{CFDFDFDD-6B0F-49DB-8A7E-B06BFB7F7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66" y="3535532"/>
            <a:ext cx="3918568" cy="293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Αποτέλεσμα εικόνας για capacitor">
            <a:extLst>
              <a:ext uri="{FF2B5EF4-FFF2-40B4-BE49-F238E27FC236}">
                <a16:creationId xmlns:a16="http://schemas.microsoft.com/office/drawing/2014/main" id="{CF2824AA-635D-44F9-85E6-09C1F66F9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746" y="3535532"/>
            <a:ext cx="3918568" cy="228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F26D4F5-CE00-43DE-AB42-CF565AAD9DA8}"/>
              </a:ext>
            </a:extLst>
          </p:cNvPr>
          <p:cNvSpPr/>
          <p:nvPr/>
        </p:nvSpPr>
        <p:spPr>
          <a:xfrm>
            <a:off x="1003177" y="2814221"/>
            <a:ext cx="2636668" cy="5513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Transistor</a:t>
            </a:r>
            <a:endParaRPr lang="el-GR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7AAE06C-142B-4486-959A-0FA693E4364C}"/>
              </a:ext>
            </a:extLst>
          </p:cNvPr>
          <p:cNvSpPr/>
          <p:nvPr/>
        </p:nvSpPr>
        <p:spPr>
          <a:xfrm>
            <a:off x="5907167" y="2814221"/>
            <a:ext cx="2636668" cy="55137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Αντίσταση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C1DBE8F-8B32-4A0F-92F7-BF3C53A96CC6}"/>
              </a:ext>
            </a:extLst>
          </p:cNvPr>
          <p:cNvSpPr/>
          <p:nvPr/>
        </p:nvSpPr>
        <p:spPr>
          <a:xfrm>
            <a:off x="1003177" y="5647401"/>
            <a:ext cx="2636668" cy="55137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Δίοδος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F81B586-4CD4-4359-BA65-E30EC51CD159}"/>
              </a:ext>
            </a:extLst>
          </p:cNvPr>
          <p:cNvSpPr/>
          <p:nvPr/>
        </p:nvSpPr>
        <p:spPr>
          <a:xfrm>
            <a:off x="5907167" y="5640534"/>
            <a:ext cx="2636668" cy="55137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Πυκνωτής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3C919E2-8DB1-4359-8FC3-A61B268D27D3}"/>
              </a:ext>
            </a:extLst>
          </p:cNvPr>
          <p:cNvSpPr/>
          <p:nvPr/>
        </p:nvSpPr>
        <p:spPr>
          <a:xfrm>
            <a:off x="3396412" y="3206310"/>
            <a:ext cx="2636668" cy="5513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Through Hole</a:t>
            </a:r>
          </a:p>
          <a:p>
            <a:pPr algn="ctr"/>
            <a:r>
              <a:rPr lang="el-GR" dirty="0"/>
              <a:t>Τεχνολογία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CCE854-0886-4619-A462-6B466C2B8AF1}"/>
              </a:ext>
            </a:extLst>
          </p:cNvPr>
          <p:cNvSpPr/>
          <p:nvPr/>
        </p:nvSpPr>
        <p:spPr>
          <a:xfrm>
            <a:off x="79899" y="266599"/>
            <a:ext cx="8984202" cy="632480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2050" name="Picture 2" descr="Αποτέλεσμα εικόνας για smd transistor">
            <a:extLst>
              <a:ext uri="{FF2B5EF4-FFF2-40B4-BE49-F238E27FC236}">
                <a16:creationId xmlns:a16="http://schemas.microsoft.com/office/drawing/2014/main" id="{875F112C-0E92-427A-A6BD-10A6BFD8DD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9" t="20133" r="15583" b="30519"/>
          <a:stretch/>
        </p:blipFill>
        <p:spPr bwMode="auto">
          <a:xfrm>
            <a:off x="1180731" y="967664"/>
            <a:ext cx="2521258" cy="185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Αποτέλεσμα εικόνας για smd diode">
            <a:extLst>
              <a:ext uri="{FF2B5EF4-FFF2-40B4-BE49-F238E27FC236}">
                <a16:creationId xmlns:a16="http://schemas.microsoft.com/office/drawing/2014/main" id="{6308A1F2-7289-4357-892C-421639A42A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0" t="28472" r="28288" b="31825"/>
          <a:stretch/>
        </p:blipFill>
        <p:spPr bwMode="auto">
          <a:xfrm>
            <a:off x="1180731" y="3559947"/>
            <a:ext cx="2412062" cy="219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Αποτέλεσμα εικόνας για smd resistor">
            <a:extLst>
              <a:ext uri="{FF2B5EF4-FFF2-40B4-BE49-F238E27FC236}">
                <a16:creationId xmlns:a16="http://schemas.microsoft.com/office/drawing/2014/main" id="{1CA4D3CC-1BCF-4308-8A53-43C544B280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90"/>
          <a:stretch/>
        </p:blipFill>
        <p:spPr bwMode="auto">
          <a:xfrm>
            <a:off x="5715555" y="967664"/>
            <a:ext cx="2123428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Αποτέλεσμα εικόνας για smd capacitor">
            <a:extLst>
              <a:ext uri="{FF2B5EF4-FFF2-40B4-BE49-F238E27FC236}">
                <a16:creationId xmlns:a16="http://schemas.microsoft.com/office/drawing/2014/main" id="{011EF25D-1D89-4412-8D4F-5F6273DB0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610" y="3559947"/>
            <a:ext cx="3173767" cy="228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7ADB6FB-851F-4DE0-89A7-928D7EBF05AE}"/>
              </a:ext>
            </a:extLst>
          </p:cNvPr>
          <p:cNvSpPr/>
          <p:nvPr/>
        </p:nvSpPr>
        <p:spPr>
          <a:xfrm>
            <a:off x="3253666" y="3153313"/>
            <a:ext cx="2636668" cy="5513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SMD </a:t>
            </a:r>
            <a:r>
              <a:rPr lang="el-GR" dirty="0"/>
              <a:t>Τεχνολογία</a:t>
            </a:r>
          </a:p>
        </p:txBody>
      </p:sp>
    </p:spTree>
    <p:extLst>
      <p:ext uri="{BB962C8B-B14F-4D97-AF65-F5344CB8AC3E}">
        <p14:creationId xmlns:p14="http://schemas.microsoft.com/office/powerpoint/2010/main" val="39990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Αποτέλεσμα εικόνας για smd transistor finger">
            <a:extLst>
              <a:ext uri="{FF2B5EF4-FFF2-40B4-BE49-F238E27FC236}">
                <a16:creationId xmlns:a16="http://schemas.microsoft.com/office/drawing/2014/main" id="{D9CFD47A-B63E-47C0-9DF4-8BEED03C1C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6" t="26816" r="12719" b="7145"/>
          <a:stretch/>
        </p:blipFill>
        <p:spPr bwMode="auto">
          <a:xfrm>
            <a:off x="1886505" y="790112"/>
            <a:ext cx="5370990" cy="377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F2C4406-5806-41A0-8C18-0984BF3E9EB2}"/>
              </a:ext>
            </a:extLst>
          </p:cNvPr>
          <p:cNvSpPr/>
          <p:nvPr/>
        </p:nvSpPr>
        <p:spPr>
          <a:xfrm>
            <a:off x="235257" y="4989249"/>
            <a:ext cx="8673485" cy="12428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Τα εξαρτήματα τεχνολογίας </a:t>
            </a:r>
            <a:r>
              <a:rPr lang="en-US" dirty="0"/>
              <a:t>SMD</a:t>
            </a:r>
            <a:r>
              <a:rPr lang="el-GR" dirty="0"/>
              <a:t> δεν μπορούν να χρησιμοποιηθούν σε </a:t>
            </a:r>
            <a:r>
              <a:rPr lang="en-US" dirty="0"/>
              <a:t>breadboard</a:t>
            </a:r>
          </a:p>
          <a:p>
            <a:pPr algn="ctr"/>
            <a:r>
              <a:rPr lang="en-US" dirty="0"/>
              <a:t>(</a:t>
            </a:r>
            <a:r>
              <a:rPr lang="el-GR" dirty="0"/>
              <a:t>Εκτός αν τα μετατρέψουμε με κάποιο τρόπο σε... μεγαλύτερα!</a:t>
            </a:r>
            <a:r>
              <a:rPr lang="en-US" dirty="0"/>
              <a:t>)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73742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Αποτέλεσμα εικόνας για protoboard">
            <a:extLst>
              <a:ext uri="{FF2B5EF4-FFF2-40B4-BE49-F238E27FC236}">
                <a16:creationId xmlns:a16="http://schemas.microsoft.com/office/drawing/2014/main" id="{B96D78F4-2379-4C2B-B8A3-E90B62EFA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41" y="250795"/>
            <a:ext cx="409575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Σχετική εικόνα">
            <a:extLst>
              <a:ext uri="{FF2B5EF4-FFF2-40B4-BE49-F238E27FC236}">
                <a16:creationId xmlns:a16="http://schemas.microsoft.com/office/drawing/2014/main" id="{F90CA2C2-173C-40B3-B129-30B4103DF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797" y="3708369"/>
            <a:ext cx="5797671" cy="289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AC7202-CD06-4D46-8FED-4F93AA1B66E7}"/>
              </a:ext>
            </a:extLst>
          </p:cNvPr>
          <p:cNvSpPr/>
          <p:nvPr/>
        </p:nvSpPr>
        <p:spPr>
          <a:xfrm>
            <a:off x="4572000" y="1020794"/>
            <a:ext cx="4221333" cy="19175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/>
              <a:t>Πλακέτες (</a:t>
            </a:r>
            <a:r>
              <a:rPr lang="en-US" sz="2400" dirty="0"/>
              <a:t>PCB)</a:t>
            </a:r>
          </a:p>
          <a:p>
            <a:pPr algn="ctr"/>
            <a:r>
              <a:rPr lang="el-GR" sz="2400" dirty="0"/>
              <a:t>Για εξαρτήματα με ακροδέκτες </a:t>
            </a:r>
            <a:endParaRPr lang="en-US" sz="2400" dirty="0"/>
          </a:p>
          <a:p>
            <a:pPr algn="ctr"/>
            <a:r>
              <a:rPr lang="el-GR" sz="2400" dirty="0"/>
              <a:t>(</a:t>
            </a:r>
            <a:r>
              <a:rPr lang="en-US" sz="2400" dirty="0"/>
              <a:t>through hole)</a:t>
            </a:r>
            <a:endParaRPr lang="el-GR" sz="2400" dirty="0"/>
          </a:p>
        </p:txBody>
      </p:sp>
    </p:spTree>
    <p:extLst>
      <p:ext uri="{BB962C8B-B14F-4D97-AF65-F5344CB8AC3E}">
        <p14:creationId xmlns:p14="http://schemas.microsoft.com/office/powerpoint/2010/main" val="2869314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AC7202-CD06-4D46-8FED-4F93AA1B66E7}"/>
              </a:ext>
            </a:extLst>
          </p:cNvPr>
          <p:cNvSpPr/>
          <p:nvPr/>
        </p:nvSpPr>
        <p:spPr>
          <a:xfrm>
            <a:off x="5016993" y="727970"/>
            <a:ext cx="3706428" cy="152682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/>
              <a:t>Πλακέτες (</a:t>
            </a:r>
            <a:r>
              <a:rPr lang="en-US" sz="2400" dirty="0"/>
              <a:t>PCB)</a:t>
            </a:r>
          </a:p>
          <a:p>
            <a:pPr algn="ctr"/>
            <a:r>
              <a:rPr lang="el-GR" sz="2400" dirty="0"/>
              <a:t>Για εξαρτήματα </a:t>
            </a:r>
            <a:r>
              <a:rPr lang="en-US" sz="2400" dirty="0"/>
              <a:t>SMD</a:t>
            </a:r>
            <a:endParaRPr lang="el-GR" sz="2400" dirty="0"/>
          </a:p>
        </p:txBody>
      </p:sp>
      <p:pic>
        <p:nvPicPr>
          <p:cNvPr id="5122" name="Picture 2" descr="Αποτέλεσμα εικόνας για through hole pcb">
            <a:extLst>
              <a:ext uri="{FF2B5EF4-FFF2-40B4-BE49-F238E27FC236}">
                <a16:creationId xmlns:a16="http://schemas.microsoft.com/office/drawing/2014/main" id="{526A0292-BCAD-4E6D-BE98-68401B4E2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75" y="250795"/>
            <a:ext cx="4491916" cy="449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Αποτέλεσμα εικόνας για smd pcb">
            <a:extLst>
              <a:ext uri="{FF2B5EF4-FFF2-40B4-BE49-F238E27FC236}">
                <a16:creationId xmlns:a16="http://schemas.microsoft.com/office/drawing/2014/main" id="{7736BBC4-5AC7-4CE2-8C60-83552A7FC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897" y="2859164"/>
            <a:ext cx="4756828" cy="376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490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CE8AEE5-E091-4227-8F53-E77EB0866F30}"/>
              </a:ext>
            </a:extLst>
          </p:cNvPr>
          <p:cNvGrpSpPr/>
          <p:nvPr/>
        </p:nvGrpSpPr>
        <p:grpSpPr>
          <a:xfrm>
            <a:off x="1797728" y="168676"/>
            <a:ext cx="5548544" cy="5140171"/>
            <a:chOff x="97654" y="159798"/>
            <a:chExt cx="6889072" cy="653943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5AEAF26-FF0F-46B2-B259-159680DE8054}"/>
                </a:ext>
              </a:extLst>
            </p:cNvPr>
            <p:cNvSpPr/>
            <p:nvPr/>
          </p:nvSpPr>
          <p:spPr>
            <a:xfrm>
              <a:off x="97654" y="159798"/>
              <a:ext cx="6889072" cy="653840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pic>
          <p:nvPicPr>
            <p:cNvPr id="6148" name="Picture 4" descr="Σχετική εικόνα">
              <a:extLst>
                <a:ext uri="{FF2B5EF4-FFF2-40B4-BE49-F238E27FC236}">
                  <a16:creationId xmlns:a16="http://schemas.microsoft.com/office/drawing/2014/main" id="{9E0B4198-A20C-42B1-A60C-769F42245F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14" t="11780" r="15178" b="13787"/>
            <a:stretch/>
          </p:blipFill>
          <p:spPr bwMode="auto">
            <a:xfrm>
              <a:off x="3806304" y="3354724"/>
              <a:ext cx="3082769" cy="3344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https://lh4.googleusercontent.com/lwMeL0jADooDxPdIHrgegKZ-bB-S8XPQZUeSXL8_PqmMjUhR0ZHNXxvI7Hf6TRQ5HQrx5-Sh4zrYmh_mp6BSud5-9_UweE2wDFZhJLd2PrOROhDcZE0vOXupPxb9CpY2CcgEpVd7nAWdiD4Otw">
              <a:extLst>
                <a:ext uri="{FF2B5EF4-FFF2-40B4-BE49-F238E27FC236}">
                  <a16:creationId xmlns:a16="http://schemas.microsoft.com/office/drawing/2014/main" id="{FBE34131-A358-4E52-9DAA-25F9DB8EEF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57" t="25210" r="20108" b="23398"/>
            <a:stretch/>
          </p:blipFill>
          <p:spPr bwMode="auto">
            <a:xfrm>
              <a:off x="326259" y="3173768"/>
              <a:ext cx="3329126" cy="3524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6" name="Picture 2" descr="Αποτέλεσμα εικόνας για atmega 328p">
              <a:extLst>
                <a:ext uri="{FF2B5EF4-FFF2-40B4-BE49-F238E27FC236}">
                  <a16:creationId xmlns:a16="http://schemas.microsoft.com/office/drawing/2014/main" id="{F73AB37D-376C-49C1-BC4F-1E33447AC6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761" r="2104" b="27637"/>
            <a:stretch/>
          </p:blipFill>
          <p:spPr bwMode="auto">
            <a:xfrm>
              <a:off x="175335" y="159798"/>
              <a:ext cx="6713738" cy="3195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78610E3-2520-492B-B7BC-6ECDF78D39B1}"/>
              </a:ext>
            </a:extLst>
          </p:cNvPr>
          <p:cNvSpPr/>
          <p:nvPr/>
        </p:nvSpPr>
        <p:spPr>
          <a:xfrm>
            <a:off x="235257" y="5446450"/>
            <a:ext cx="8673485" cy="12428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/>
              <a:t>Ολοκληρωμένα Κυκλώματα (</a:t>
            </a:r>
            <a:r>
              <a:rPr lang="en-US" sz="2400" dirty="0"/>
              <a:t>ICs)</a:t>
            </a:r>
          </a:p>
          <a:p>
            <a:pPr algn="ctr"/>
            <a:r>
              <a:rPr lang="el-GR" sz="2400" dirty="0"/>
              <a:t>Περιέχουν δεκάδες ως και δις εξαρτήματα σε ένα μικρό κέλυφος!</a:t>
            </a:r>
          </a:p>
        </p:txBody>
      </p:sp>
    </p:spTree>
    <p:extLst>
      <p:ext uri="{BB962C8B-B14F-4D97-AF65-F5344CB8AC3E}">
        <p14:creationId xmlns:p14="http://schemas.microsoft.com/office/powerpoint/2010/main" val="406487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Αποτέλεσμα εικόνας για 555 ic">
            <a:extLst>
              <a:ext uri="{FF2B5EF4-FFF2-40B4-BE49-F238E27FC236}">
                <a16:creationId xmlns:a16="http://schemas.microsoft.com/office/drawing/2014/main" id="{EAA8F0A9-F404-45A8-BED6-5A335E30E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63" y="1682873"/>
            <a:ext cx="8558074" cy="481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2CE640A-DC50-411D-AD0C-2DBCBDACA1E6}"/>
              </a:ext>
            </a:extLst>
          </p:cNvPr>
          <p:cNvSpPr/>
          <p:nvPr/>
        </p:nvSpPr>
        <p:spPr>
          <a:xfrm>
            <a:off x="235257" y="181991"/>
            <a:ext cx="8673485" cy="12428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/>
              <a:t>Το σημερινό μας πείραμα:</a:t>
            </a:r>
            <a:endParaRPr lang="en-US" sz="2400" dirty="0"/>
          </a:p>
          <a:p>
            <a:pPr algn="ctr"/>
            <a:r>
              <a:rPr lang="el-GR" sz="2400" dirty="0"/>
              <a:t>Αναβοσβήνοντας </a:t>
            </a:r>
            <a:r>
              <a:rPr lang="en-US" sz="2400" dirty="0"/>
              <a:t>LED </a:t>
            </a:r>
            <a:r>
              <a:rPr lang="el-GR" sz="2400" dirty="0"/>
              <a:t>με το 555</a:t>
            </a:r>
          </a:p>
        </p:txBody>
      </p:sp>
    </p:spTree>
    <p:extLst>
      <p:ext uri="{BB962C8B-B14F-4D97-AF65-F5344CB8AC3E}">
        <p14:creationId xmlns:p14="http://schemas.microsoft.com/office/powerpoint/2010/main" val="1210144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8CFAC4-F8E3-4BC2-8693-5AE54FBF38FE}"/>
              </a:ext>
            </a:extLst>
          </p:cNvPr>
          <p:cNvSpPr/>
          <p:nvPr/>
        </p:nvSpPr>
        <p:spPr>
          <a:xfrm>
            <a:off x="97654" y="248575"/>
            <a:ext cx="8966447" cy="632090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8194" name="Picture 2" descr="https://lh6.googleusercontent.com/rLDonfWZacAM9XyKmqX1X7KNEowGpjJXVJUGomks-wyyaV1ZXZQKnKrbie7zJvP-eUjD8ScWLKnzVG-tW_PyvuJ0FHda5VCJKevHBXQcSr2SkZardesR-JEdtFdzTQaVBgJZf_MHUFnEDu5-Sg">
            <a:extLst>
              <a:ext uri="{FF2B5EF4-FFF2-40B4-BE49-F238E27FC236}">
                <a16:creationId xmlns:a16="http://schemas.microsoft.com/office/drawing/2014/main" id="{5B85A59E-3380-41D1-A175-30192F3D5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9" y="479657"/>
            <a:ext cx="9144000" cy="602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3858EF32-EFB4-4CB1-A5E0-6D7D90F3092D}"/>
              </a:ext>
            </a:extLst>
          </p:cNvPr>
          <p:cNvSpPr/>
          <p:nvPr/>
        </p:nvSpPr>
        <p:spPr>
          <a:xfrm>
            <a:off x="4651899" y="1988598"/>
            <a:ext cx="1757779" cy="727969"/>
          </a:xfrm>
          <a:prstGeom prst="wedgeRoundRectCallout">
            <a:avLst>
              <a:gd name="adj1" fmla="val -41035"/>
              <a:gd name="adj2" fmla="val -98164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Εγκοπή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54572FFE-2B12-4F96-956B-76E796B14E12}"/>
              </a:ext>
            </a:extLst>
          </p:cNvPr>
          <p:cNvSpPr/>
          <p:nvPr/>
        </p:nvSpPr>
        <p:spPr>
          <a:xfrm>
            <a:off x="3259584" y="2219680"/>
            <a:ext cx="1757779" cy="727969"/>
          </a:xfrm>
          <a:prstGeom prst="wedgeRoundRectCallout">
            <a:avLst>
              <a:gd name="adj1" fmla="val -38005"/>
              <a:gd name="adj2" fmla="val -104262"/>
              <a:gd name="adj3" fmla="val 16667"/>
            </a:avLst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Κουκίδα</a:t>
            </a:r>
          </a:p>
        </p:txBody>
      </p:sp>
      <p:sp>
        <p:nvSpPr>
          <p:cNvPr id="4" name="Arrow: U-Turn 3">
            <a:extLst>
              <a:ext uri="{FF2B5EF4-FFF2-40B4-BE49-F238E27FC236}">
                <a16:creationId xmlns:a16="http://schemas.microsoft.com/office/drawing/2014/main" id="{4E7ED4EF-9FC7-4776-B230-747CC0B99592}"/>
              </a:ext>
            </a:extLst>
          </p:cNvPr>
          <p:cNvSpPr/>
          <p:nvPr/>
        </p:nvSpPr>
        <p:spPr>
          <a:xfrm flipV="1">
            <a:off x="3373515" y="3174293"/>
            <a:ext cx="2858610" cy="2087683"/>
          </a:xfrm>
          <a:prstGeom prst="uturnArrow">
            <a:avLst>
              <a:gd name="adj1" fmla="val 12857"/>
              <a:gd name="adj2" fmla="val 14349"/>
              <a:gd name="adj3" fmla="val 25000"/>
              <a:gd name="adj4" fmla="val 43750"/>
              <a:gd name="adj5" fmla="val 750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25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4" grpId="0" animBg="1"/>
    </p:bld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</TotalTime>
  <Words>193</Words>
  <Application>Microsoft Office PowerPoint</Application>
  <PresentationFormat>On-screen Show (4:3)</PresentationFormat>
  <Paragraphs>31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Liberation Serif</vt:lpstr>
      <vt:lpstr>Default</vt:lpstr>
      <vt:lpstr>http://www.schoolspace.gr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Διαφάνεια 1</dc:title>
  <dc:creator>sonicy_@hotmail.com</dc:creator>
  <cp:lastModifiedBy>Manolis Kiagias</cp:lastModifiedBy>
  <cp:revision>65</cp:revision>
  <dcterms:created xsi:type="dcterms:W3CDTF">2015-11-18T00:35:39Z</dcterms:created>
  <dcterms:modified xsi:type="dcterms:W3CDTF">2021-11-13T05:37:28Z</dcterms:modified>
</cp:coreProperties>
</file>